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6"/>
  </p:notesMasterIdLst>
  <p:sldIdLst>
    <p:sldId id="256" r:id="rId2"/>
    <p:sldId id="264" r:id="rId3"/>
    <p:sldId id="267" r:id="rId4"/>
    <p:sldId id="268" r:id="rId5"/>
    <p:sldId id="259" r:id="rId6"/>
    <p:sldId id="286" r:id="rId7"/>
    <p:sldId id="280" r:id="rId8"/>
    <p:sldId id="262" r:id="rId9"/>
    <p:sldId id="265" r:id="rId10"/>
    <p:sldId id="275" r:id="rId11"/>
    <p:sldId id="258" r:id="rId12"/>
    <p:sldId id="257" r:id="rId13"/>
    <p:sldId id="279" r:id="rId14"/>
    <p:sldId id="284" r:id="rId15"/>
    <p:sldId id="288" r:id="rId16"/>
    <p:sldId id="287" r:id="rId17"/>
    <p:sldId id="292" r:id="rId18"/>
    <p:sldId id="282" r:id="rId19"/>
    <p:sldId id="289" r:id="rId20"/>
    <p:sldId id="290" r:id="rId21"/>
    <p:sldId id="291" r:id="rId22"/>
    <p:sldId id="293" r:id="rId23"/>
    <p:sldId id="276" r:id="rId24"/>
    <p:sldId id="260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CC"/>
    <a:srgbClr val="F58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1B1D6-4F99-4042-B95C-51319C78EAE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98B44-BC1C-4754-A917-12E0ADA7A3B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945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98B44-BC1C-4754-A917-12E0ADA7A3BA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5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 spd="slow"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18.12.2013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 advClick="0" advTm="15000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403648" y="4725144"/>
            <a:ext cx="6673180" cy="757064"/>
          </a:xfrm>
        </p:spPr>
        <p:txBody>
          <a:bodyPr>
            <a:noAutofit/>
          </a:bodyPr>
          <a:lstStyle/>
          <a:p>
            <a:r>
              <a:rPr lang="tr-TR" sz="7000" b="1" dirty="0" smtClean="0">
                <a:solidFill>
                  <a:schemeClr val="tx1"/>
                </a:solidFill>
              </a:rPr>
              <a:t/>
            </a:r>
            <a:br>
              <a:rPr lang="tr-TR" sz="7000" b="1" dirty="0" smtClean="0">
                <a:solidFill>
                  <a:schemeClr val="tx1"/>
                </a:solidFill>
              </a:rPr>
            </a:br>
            <a:r>
              <a:rPr lang="tr-TR" sz="7000" b="1" dirty="0" smtClean="0">
                <a:solidFill>
                  <a:schemeClr val="tx1"/>
                </a:solidFill>
              </a:rPr>
              <a:t>KEFDER</a:t>
            </a:r>
            <a:endParaRPr lang="tr-TR" sz="7000" b="1" dirty="0">
              <a:solidFill>
                <a:schemeClr val="tx1"/>
              </a:solidFill>
            </a:endParaRPr>
          </a:p>
        </p:txBody>
      </p:sp>
      <p:sp>
        <p:nvSpPr>
          <p:cNvPr id="7" name="6 Alt Başlık"/>
          <p:cNvSpPr>
            <a:spLocks noGrp="1"/>
          </p:cNvSpPr>
          <p:nvPr>
            <p:ph type="subTitle" idx="1"/>
          </p:nvPr>
        </p:nvSpPr>
        <p:spPr>
          <a:xfrm>
            <a:off x="1259632" y="4653136"/>
            <a:ext cx="6840760" cy="864096"/>
          </a:xfrm>
        </p:spPr>
        <p:txBody>
          <a:bodyPr/>
          <a:lstStyle/>
          <a:p>
            <a:endParaRPr lang="tr-TR" sz="5000" b="1" dirty="0" smtClean="0">
              <a:solidFill>
                <a:schemeClr val="tx1"/>
              </a:solidFill>
            </a:endParaRPr>
          </a:p>
          <a:p>
            <a:r>
              <a:rPr lang="tr-TR" sz="5000" b="1" dirty="0" smtClean="0">
                <a:solidFill>
                  <a:schemeClr val="tx1"/>
                </a:solidFill>
              </a:rPr>
              <a:t>2012</a:t>
            </a:r>
          </a:p>
          <a:p>
            <a:endParaRPr lang="tr-TR" sz="5000" dirty="0">
              <a:solidFill>
                <a:schemeClr val="tx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1124715" cy="2058929"/>
          </a:xfrm>
          <a:prstGeom prst="rect">
            <a:avLst/>
          </a:prstGeom>
        </p:spPr>
      </p:pic>
      <p:sp>
        <p:nvSpPr>
          <p:cNvPr id="8" name="7 Metin kutusu"/>
          <p:cNvSpPr txBox="1"/>
          <p:nvPr/>
        </p:nvSpPr>
        <p:spPr>
          <a:xfrm>
            <a:off x="323528" y="3429000"/>
            <a:ext cx="862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dirty="0" smtClean="0"/>
              <a:t>KÜLTÜREL ETKİLEŞİM VE </a:t>
            </a:r>
            <a:r>
              <a:rPr lang="tr-TR" sz="2800" b="1" dirty="0" smtClean="0"/>
              <a:t>FARKINDALIK</a:t>
            </a:r>
            <a:r>
              <a:rPr lang="tr-TR" sz="2800" dirty="0" smtClean="0"/>
              <a:t> DERNEĞİ</a:t>
            </a:r>
            <a:endParaRPr lang="tr-TR" sz="2800" dirty="0"/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photos-b.ak.fbcdn.net/hphotos-ak-ash3/562437_10151555728813746_187775864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78" y="260648"/>
            <a:ext cx="8418486" cy="645849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11560" y="620688"/>
            <a:ext cx="74168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itchFamily="34" charset="0"/>
              </a:rPr>
              <a:t>Veeeee</a:t>
            </a:r>
            <a:r>
              <a:rPr lang="tr-TR" sz="2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itchFamily="34" charset="0"/>
              </a:rPr>
              <a:t> İlk Genel Kurul Toplantımızı </a:t>
            </a:r>
          </a:p>
          <a:p>
            <a:pPr algn="ctr"/>
            <a:r>
              <a:rPr lang="tr-TR" sz="26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itchFamily="34" charset="0"/>
              </a:rPr>
              <a:t>Gerçekleştirdik- </a:t>
            </a:r>
            <a:r>
              <a:rPr lang="tr-TR" sz="26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itchFamily="34" charset="0"/>
              </a:rPr>
              <a:t>14 Nisan 2013</a:t>
            </a:r>
            <a:endParaRPr lang="tr-TR" sz="2600" b="1" dirty="0">
              <a:solidFill>
                <a:schemeClr val="bg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11906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Yerel, bölgesel, ulusal ve uluslar arası platformda, kültürel etkileşim süreçlerini etkin bir şekilde kullanarak farkındalık yaratmak için varız.</a:t>
            </a:r>
          </a:p>
          <a:p>
            <a:pPr algn="ctr">
              <a:buNone/>
            </a:pPr>
            <a:r>
              <a:rPr lang="tr-TR" sz="4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</a:p>
          <a:p>
            <a:pPr algn="ctr"/>
            <a:endParaRPr lang="tr-TR" sz="4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tr-TR" sz="5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MİSYONUMUZ</a:t>
            </a:r>
            <a:endParaRPr lang="tr-TR" sz="5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4049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Sosyal, kültürel, teknik, ekonomik </a:t>
            </a:r>
            <a:r>
              <a:rPr lang="tr-TR" sz="36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vb</a:t>
            </a:r>
            <a:r>
              <a:rPr lang="tr-TR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konularda gerçekleştireceğimiz faaliyetlerle; bilinirliği yüksek, güvenilir, işbirlikleri için uluslar arası düzeyde tercih edilen bir sivil toplum örgütü olmak istiyoruz. </a:t>
            </a:r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942996"/>
          </a:xfrm>
        </p:spPr>
        <p:txBody>
          <a:bodyPr>
            <a:normAutofit/>
          </a:bodyPr>
          <a:lstStyle/>
          <a:p>
            <a:pPr algn="ctr"/>
            <a:r>
              <a:rPr lang="tr-TR" sz="5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VİZYONUMUZ</a:t>
            </a:r>
            <a:endParaRPr lang="tr-TR" sz="50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yriye KIZGINDEMİR\Desktop\GÜLİ-DERS VD\kefder\site_görünü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6347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tr-TR" sz="3000" b="1" dirty="0" smtClean="0"/>
              <a:t>Sonra WEB Sitemizi Kurduk…</a:t>
            </a:r>
            <a:endParaRPr lang="tr-TR" sz="3000" b="1" dirty="0"/>
          </a:p>
        </p:txBody>
      </p:sp>
    </p:spTree>
    <p:extLst>
      <p:ext uri="{BB962C8B-B14F-4D97-AF65-F5344CB8AC3E}">
        <p14:creationId xmlns:p14="http://schemas.microsoft.com/office/powerpoint/2010/main" val="3102866933"/>
      </p:ext>
    </p:ext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tr-TR" sz="3000" dirty="0" smtClean="0">
                <a:latin typeface="Arial Black" pitchFamily="34" charset="0"/>
              </a:rPr>
              <a:t>“Kurduk” dediysek, çalışkan dernek üyemiz Cafer DOĞAN ve derneğimize dışarıdan lojistik destek veren </a:t>
            </a:r>
            <a:br>
              <a:rPr lang="tr-TR" sz="3000" dirty="0" smtClean="0">
                <a:latin typeface="Arial Black" pitchFamily="34" charset="0"/>
              </a:rPr>
            </a:br>
            <a:r>
              <a:rPr lang="tr-TR" sz="3000" dirty="0" err="1" smtClean="0">
                <a:latin typeface="Arial Black" pitchFamily="34" charset="0"/>
              </a:rPr>
              <a:t>Tuncer</a:t>
            </a:r>
            <a:r>
              <a:rPr lang="tr-TR" sz="3000" dirty="0" smtClean="0">
                <a:latin typeface="Arial Black" pitchFamily="34" charset="0"/>
              </a:rPr>
              <a:t> ASAN sağ olsun…</a:t>
            </a:r>
            <a:r>
              <a:rPr lang="tr-TR" sz="3000" dirty="0" smtClean="0"/>
              <a:t/>
            </a:r>
            <a:br>
              <a:rPr lang="tr-TR" sz="3000" dirty="0" smtClean="0"/>
            </a:br>
            <a:endParaRPr lang="tr-TR" sz="3000" dirty="0">
              <a:latin typeface="Arial Black" pitchFamily="34" charset="0"/>
            </a:endParaRPr>
          </a:p>
        </p:txBody>
      </p:sp>
      <p:pic>
        <p:nvPicPr>
          <p:cNvPr id="4" name="Picture 2" descr="https://fbcdn-sphotos-c-a.akamaihd.net/hphotos-ak-prn1/993713_10201780056356472_36688048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40060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fbcdn-sphotos-a-a.akamaihd.net/hphotos-ak-ash2/184998_10151190295299323_154330171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1"/>
          <a:stretch>
            <a:fillRect/>
          </a:stretch>
        </p:blipFill>
        <p:spPr bwMode="auto">
          <a:xfrm>
            <a:off x="5148064" y="2564904"/>
            <a:ext cx="344479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1187624" y="6365557"/>
            <a:ext cx="262353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600" dirty="0" smtClean="0">
                <a:latin typeface="Arial Black" pitchFamily="34" charset="0"/>
              </a:rPr>
              <a:t>Cafer DOĞAN</a:t>
            </a:r>
            <a:endParaRPr lang="tr-TR" sz="2600" dirty="0"/>
          </a:p>
        </p:txBody>
      </p:sp>
      <p:sp>
        <p:nvSpPr>
          <p:cNvPr id="9" name="8 Dikdörtgen"/>
          <p:cNvSpPr/>
          <p:nvPr/>
        </p:nvSpPr>
        <p:spPr>
          <a:xfrm>
            <a:off x="5652120" y="6365557"/>
            <a:ext cx="27079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600" dirty="0" err="1" smtClean="0">
                <a:latin typeface="Arial Black" pitchFamily="34" charset="0"/>
              </a:rPr>
              <a:t>Tuncer</a:t>
            </a:r>
            <a:r>
              <a:rPr lang="tr-TR" sz="2600" dirty="0" smtClean="0">
                <a:latin typeface="Arial Black" pitchFamily="34" charset="0"/>
              </a:rPr>
              <a:t> ASAN </a:t>
            </a:r>
            <a:endParaRPr lang="tr-TR" sz="2600" dirty="0"/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>Başka Derneklerle Tanışma Toplantıları Yaptık.</a:t>
            </a:r>
            <a:endParaRPr lang="tr-TR" b="1" dirty="0"/>
          </a:p>
        </p:txBody>
      </p:sp>
      <p:sp>
        <p:nvSpPr>
          <p:cNvPr id="4" name="3 Metin kutusu"/>
          <p:cNvSpPr txBox="1"/>
          <p:nvPr/>
        </p:nvSpPr>
        <p:spPr>
          <a:xfrm>
            <a:off x="755576" y="2132856"/>
            <a:ext cx="76914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 smtClean="0"/>
              <a:t>JAPONYA İZMİR KÜLTÜRLER ARASI  DOSTLIK DERNEĞİ</a:t>
            </a:r>
            <a:endParaRPr lang="tr-TR" sz="2200" b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2627784" y="4005064"/>
            <a:ext cx="56243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b="1" dirty="0" smtClean="0"/>
              <a:t>TARİH EĞİTİMCİLERİ BİRLİĞİ DERNEĞİ</a:t>
            </a:r>
            <a:endParaRPr lang="tr-TR" sz="2200" b="1" dirty="0"/>
          </a:p>
        </p:txBody>
      </p:sp>
      <p:sp>
        <p:nvSpPr>
          <p:cNvPr id="6" name="5 Metin kutusu"/>
          <p:cNvSpPr txBox="1"/>
          <p:nvPr/>
        </p:nvSpPr>
        <p:spPr>
          <a:xfrm>
            <a:off x="683568" y="3068960"/>
            <a:ext cx="509825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 smtClean="0"/>
              <a:t>İZMİR’İ SEVENLER PLATFORMU</a:t>
            </a:r>
            <a:endParaRPr lang="tr-TR" sz="2500" b="1" dirty="0"/>
          </a:p>
        </p:txBody>
      </p:sp>
      <p:sp>
        <p:nvSpPr>
          <p:cNvPr id="7" name="6 Metin kutusu"/>
          <p:cNvSpPr txBox="1"/>
          <p:nvPr/>
        </p:nvSpPr>
        <p:spPr>
          <a:xfrm>
            <a:off x="467544" y="5013176"/>
            <a:ext cx="32531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 smtClean="0"/>
              <a:t>GERİATRİ DERNEĞİ</a:t>
            </a:r>
            <a:endParaRPr lang="tr-TR" sz="25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5004048" y="5301208"/>
            <a:ext cx="39943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 smtClean="0"/>
              <a:t>ENGELSİZ FARKINDALIK</a:t>
            </a:r>
            <a:endParaRPr lang="tr-TR" sz="2500" b="1" dirty="0"/>
          </a:p>
        </p:txBody>
      </p:sp>
      <p:sp>
        <p:nvSpPr>
          <p:cNvPr id="9" name="8 Metin kutusu"/>
          <p:cNvSpPr txBox="1"/>
          <p:nvPr/>
        </p:nvSpPr>
        <p:spPr>
          <a:xfrm>
            <a:off x="1547664" y="5877272"/>
            <a:ext cx="3271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/>
              <a:t>AKTİF FELSEFE DERNEĞİ</a:t>
            </a:r>
            <a:endParaRPr lang="tr-TR" sz="2000" b="1" dirty="0"/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611560" y="350100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latin typeface="Arial Black" pitchFamily="34" charset="0"/>
              </a:rPr>
              <a:t>Ulusal Düzeyde “Logo/Amblem Tasarım Yarışması” Düzenledik. </a:t>
            </a:r>
            <a:br>
              <a:rPr lang="tr-TR" sz="4000" b="1" dirty="0" smtClean="0">
                <a:latin typeface="Arial Black" pitchFamily="34" charset="0"/>
              </a:rPr>
            </a:br>
            <a:r>
              <a:rPr lang="tr-TR" sz="4000" b="1" dirty="0" smtClean="0">
                <a:latin typeface="Arial Black" pitchFamily="34" charset="0"/>
              </a:rPr>
              <a:t>Ancak Ödüle Layık Eser Bulamadık.</a:t>
            </a:r>
            <a:endParaRPr lang="tr-TR" sz="4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Başlık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latin typeface="Arial Black" pitchFamily="34" charset="0"/>
              </a:rPr>
              <a:t>Seçici Kurulun önerileri arasından Sn. Mustafa ALBAYRAK tarafından tasarlanan çalışmayı dernek logomuz olarak belirledik. </a:t>
            </a:r>
            <a:endParaRPr lang="tr-TR" b="1" dirty="0">
              <a:latin typeface="Arial Black" pitchFamily="34" charset="0"/>
            </a:endParaRPr>
          </a:p>
        </p:txBody>
      </p:sp>
      <p:pic>
        <p:nvPicPr>
          <p:cNvPr id="5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933056"/>
            <a:ext cx="1380838" cy="2527792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94 0.14098 L 0.65695 -0.079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8708"/>
            <a:ext cx="2414581" cy="3765924"/>
          </a:xfrm>
          <a:prstGeom prst="rect">
            <a:avLst/>
          </a:prstGeom>
        </p:spPr>
      </p:pic>
      <p:sp>
        <p:nvSpPr>
          <p:cNvPr id="6" name="Bulut Belirtme Çizgisi 5"/>
          <p:cNvSpPr/>
          <p:nvPr/>
        </p:nvSpPr>
        <p:spPr>
          <a:xfrm>
            <a:off x="4139952" y="985811"/>
            <a:ext cx="4536504" cy="1993185"/>
          </a:xfrm>
          <a:prstGeom prst="cloudCallout">
            <a:avLst>
              <a:gd name="adj1" fmla="val -58886"/>
              <a:gd name="adj2" fmla="val 960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900" b="1" dirty="0" smtClean="0">
                <a:latin typeface="Arial Black" pitchFamily="34" charset="0"/>
              </a:rPr>
              <a:t>Derneğimiz, kültürel etkileşimde KİLİT görevi görür. Açık kilit, tercih etme hakkımızın varlığını ifade eder.</a:t>
            </a:r>
            <a:endParaRPr lang="tr-TR" sz="1900" b="1" dirty="0">
              <a:latin typeface="Arial Black" pitchFamily="34" charset="0"/>
            </a:endParaRPr>
          </a:p>
        </p:txBody>
      </p:sp>
      <p:sp>
        <p:nvSpPr>
          <p:cNvPr id="15" name="Bulut Belirtme Çizgisi 14"/>
          <p:cNvSpPr/>
          <p:nvPr/>
        </p:nvSpPr>
        <p:spPr>
          <a:xfrm>
            <a:off x="4499992" y="4188039"/>
            <a:ext cx="4320480" cy="1993185"/>
          </a:xfrm>
          <a:prstGeom prst="cloudCallout">
            <a:avLst>
              <a:gd name="adj1" fmla="val -68292"/>
              <a:gd name="adj2" fmla="val -25777"/>
            </a:avLst>
          </a:prstGeom>
          <a:solidFill>
            <a:schemeClr val="bg1">
              <a:lumMod val="65000"/>
              <a:lumOff val="3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Gri: Tarafsızlık, objektiflik, alçakgönüllülük, uzlaştırıcılık.</a:t>
            </a:r>
            <a:endParaRPr lang="tr-TR" b="1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321458"/>
      </p:ext>
    </p:ext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9207" y="1050893"/>
            <a:ext cx="1384615" cy="158786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92457"/>
            <a:ext cx="1587862" cy="138461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73693" y="4325519"/>
            <a:ext cx="1384615" cy="1587862"/>
          </a:xfrm>
          <a:prstGeom prst="rect">
            <a:avLst/>
          </a:prstGeom>
        </p:spPr>
      </p:pic>
      <p:sp>
        <p:nvSpPr>
          <p:cNvPr id="10" name="Bulut Belirtme Çizgisi 9"/>
          <p:cNvSpPr/>
          <p:nvPr/>
        </p:nvSpPr>
        <p:spPr>
          <a:xfrm>
            <a:off x="3779912" y="267670"/>
            <a:ext cx="4320480" cy="1993185"/>
          </a:xfrm>
          <a:prstGeom prst="cloudCallout">
            <a:avLst>
              <a:gd name="adj1" fmla="val -75775"/>
              <a:gd name="adj2" fmla="val 30294"/>
            </a:avLst>
          </a:prstGeom>
          <a:solidFill>
            <a:schemeClr val="tx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 Black" pitchFamily="34" charset="0"/>
              </a:rPr>
              <a:t>Sarı: Entelektüel güç, zihinsel kalite, bolluk. </a:t>
            </a:r>
            <a:endParaRPr lang="tr-TR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Bulut Belirtme Çizgisi 10"/>
          <p:cNvSpPr/>
          <p:nvPr/>
        </p:nvSpPr>
        <p:spPr>
          <a:xfrm>
            <a:off x="3931026" y="4293096"/>
            <a:ext cx="4320480" cy="1993185"/>
          </a:xfrm>
          <a:prstGeom prst="cloudCallout">
            <a:avLst>
              <a:gd name="adj1" fmla="val -79409"/>
              <a:gd name="adj2" fmla="val -399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rial Black" pitchFamily="34" charset="0"/>
              </a:rPr>
              <a:t>Turuncu: Önsezi, denge, iyimserlik, canlılık, neşe.</a:t>
            </a:r>
            <a:endParaRPr lang="tr-TR" b="1" dirty="0">
              <a:latin typeface="Arial Black" pitchFamily="34" charset="0"/>
            </a:endParaRPr>
          </a:p>
        </p:txBody>
      </p:sp>
      <p:sp>
        <p:nvSpPr>
          <p:cNvPr id="12" name="Bulut Belirtme Çizgisi 11"/>
          <p:cNvSpPr/>
          <p:nvPr/>
        </p:nvSpPr>
        <p:spPr>
          <a:xfrm>
            <a:off x="3707904" y="2299911"/>
            <a:ext cx="4464496" cy="1993185"/>
          </a:xfrm>
          <a:prstGeom prst="cloudCallout">
            <a:avLst>
              <a:gd name="adj1" fmla="val -74229"/>
              <a:gd name="adj2" fmla="val -290"/>
            </a:avLst>
          </a:prstGeom>
          <a:solidFill>
            <a:srgbClr val="33CC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rial Black" pitchFamily="34" charset="0"/>
              </a:rPr>
              <a:t>Turkuaz: Türk mavisi. Sükunet, sonsuzluk, enginlik, dinginlik, yaşam sevgisi. </a:t>
            </a:r>
            <a:endParaRPr lang="tr-TR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93577"/>
      </p:ext>
    </p:ext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858048" cy="561956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latin typeface="Arial Black" pitchFamily="34" charset="0"/>
              </a:rPr>
              <a:t>Her şey, </a:t>
            </a:r>
            <a:r>
              <a:rPr lang="tr-TR" sz="2400" b="1" dirty="0" err="1" smtClean="0">
                <a:latin typeface="Arial Black" pitchFamily="34" charset="0"/>
              </a:rPr>
              <a:t>İngilizce’yi</a:t>
            </a:r>
            <a:r>
              <a:rPr lang="tr-TR" sz="2400" b="1" dirty="0" smtClean="0">
                <a:latin typeface="Arial Black" pitchFamily="34" charset="0"/>
              </a:rPr>
              <a:t>  anlayan ama konuşamayan (!) 3 kişinin, kurslara artık para vermek istememesiyle başladı… </a:t>
            </a:r>
            <a:endParaRPr lang="tr-TR" sz="2400" b="1" dirty="0">
              <a:latin typeface="Arial Black" pitchFamily="34" charset="0"/>
            </a:endParaRPr>
          </a:p>
        </p:txBody>
      </p:sp>
      <p:pic>
        <p:nvPicPr>
          <p:cNvPr id="21508" name="Picture 4" descr="http://sphotos-d.ak.fbcdn.net/hphotos-ak-ash3/578467_10150743115867626_114990417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50086"/>
            <a:ext cx="6452220" cy="482218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5" decel="100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5" decel="100000"/>
                                        <p:tgtEl>
                                          <p:spTgt spid="215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3"/>
          <p:cNvSpPr/>
          <p:nvPr/>
        </p:nvSpPr>
        <p:spPr>
          <a:xfrm>
            <a:off x="4355976" y="4183278"/>
            <a:ext cx="4320480" cy="1993185"/>
          </a:xfrm>
          <a:prstGeom prst="cloudCallout">
            <a:avLst>
              <a:gd name="adj1" fmla="val -66368"/>
              <a:gd name="adj2" fmla="val -257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Arial Black" pitchFamily="34" charset="0"/>
              </a:rPr>
              <a:t>Farklı renkleri/kültürleri, kendi şemsiyesi altında birleştirir.</a:t>
            </a:r>
            <a:endParaRPr lang="tr-TR" sz="2000" b="1" dirty="0">
              <a:latin typeface="Arial Black" pitchFamily="34" charset="0"/>
            </a:endParaRPr>
          </a:p>
        </p:txBody>
      </p:sp>
      <p:sp>
        <p:nvSpPr>
          <p:cNvPr id="6" name="Bulut Belirtme Çizgisi 5"/>
          <p:cNvSpPr/>
          <p:nvPr/>
        </p:nvSpPr>
        <p:spPr>
          <a:xfrm>
            <a:off x="4139952" y="548680"/>
            <a:ext cx="4320480" cy="1993185"/>
          </a:xfrm>
          <a:prstGeom prst="cloudCallout">
            <a:avLst>
              <a:gd name="adj1" fmla="val -60810"/>
              <a:gd name="adj2" fmla="val 534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b="1" dirty="0" smtClean="0">
                <a:latin typeface="Arial Black" pitchFamily="34" charset="0"/>
              </a:rPr>
              <a:t>Derneğimiz üç yapraklı yonca şansını taşır.</a:t>
            </a:r>
            <a:endParaRPr lang="tr-TR" sz="2200" b="1" dirty="0">
              <a:latin typeface="Arial Black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13591"/>
            <a:ext cx="1384615" cy="158786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954" y="1753114"/>
            <a:ext cx="1587862" cy="138461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73" y="2329178"/>
            <a:ext cx="1384615" cy="158786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62" y="3281373"/>
            <a:ext cx="1791108" cy="18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97705"/>
      </p:ext>
    </p:ext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50493"/>
            <a:ext cx="2420859" cy="4431680"/>
          </a:xfrm>
          <a:prstGeom prst="rect">
            <a:avLst/>
          </a:prstGeom>
        </p:spPr>
      </p:pic>
      <p:sp>
        <p:nvSpPr>
          <p:cNvPr id="7" name="Bulut Belirtme Çizgisi 6"/>
          <p:cNvSpPr/>
          <p:nvPr/>
        </p:nvSpPr>
        <p:spPr>
          <a:xfrm>
            <a:off x="4355976" y="1124744"/>
            <a:ext cx="4320480" cy="1993185"/>
          </a:xfrm>
          <a:prstGeom prst="cloudCallout">
            <a:avLst>
              <a:gd name="adj1" fmla="val -52472"/>
              <a:gd name="adj2" fmla="val 7246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Arial Black" pitchFamily="34" charset="0"/>
              </a:rPr>
              <a:t>Şans şemsiyesinin ucu, açık kilitle sonsuzluğa, sınırsızlığa tamamlanır. </a:t>
            </a:r>
            <a:endParaRPr lang="tr-TR" sz="2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28762"/>
      </p:ext>
    </p:ext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3"/>
          <p:cNvSpPr/>
          <p:nvPr/>
        </p:nvSpPr>
        <p:spPr>
          <a:xfrm>
            <a:off x="4839281" y="302773"/>
            <a:ext cx="3920779" cy="1347282"/>
          </a:xfrm>
          <a:prstGeom prst="cloudCallout">
            <a:avLst>
              <a:gd name="adj1" fmla="val -36423"/>
              <a:gd name="adj2" fmla="val 1463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b="1" dirty="0" smtClean="0">
                <a:latin typeface="Arial Black" pitchFamily="34" charset="0"/>
              </a:rPr>
              <a:t>DERNEĞİMİZ, KÜLTÜREL ETKİLEŞİMDE KİLİT GÖREVİ GÖRÜR. AÇIK </a:t>
            </a:r>
            <a:r>
              <a:rPr lang="tr-TR" sz="1000" b="1" dirty="0" smtClean="0">
                <a:latin typeface="Arial Black" pitchFamily="34" charset="0"/>
              </a:rPr>
              <a:t>KİLİT, HER TÜR DÜŞÜNCEYE AÇIK OLDUĞUMUZU, TERCİHLERİMİZDE SERBEST OLDUĞUMUZU İFADE </a:t>
            </a:r>
            <a:r>
              <a:rPr lang="tr-TR" sz="1000" b="1" dirty="0" smtClean="0">
                <a:latin typeface="Arial Black" pitchFamily="34" charset="0"/>
              </a:rPr>
              <a:t>EDER.</a:t>
            </a:r>
            <a:endParaRPr lang="tr-TR" sz="1000" b="1" dirty="0">
              <a:latin typeface="Arial Black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08" y="1650055"/>
            <a:ext cx="2151625" cy="3938814"/>
          </a:xfrm>
          <a:prstGeom prst="rect">
            <a:avLst/>
          </a:prstGeom>
        </p:spPr>
      </p:pic>
      <p:sp>
        <p:nvSpPr>
          <p:cNvPr id="7" name="Bulut Belirtme Çizgisi 6"/>
          <p:cNvSpPr/>
          <p:nvPr/>
        </p:nvSpPr>
        <p:spPr>
          <a:xfrm>
            <a:off x="6311788" y="4797152"/>
            <a:ext cx="2448272" cy="1273105"/>
          </a:xfrm>
          <a:prstGeom prst="cloudCallout">
            <a:avLst>
              <a:gd name="adj1" fmla="val -69071"/>
              <a:gd name="adj2" fmla="val -8750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latin typeface="Arial Black" pitchFamily="34" charset="0"/>
              </a:rPr>
              <a:t>Şans şemsiyesinin ucu, açık kilitle sonsuzluğa, sınırsızlığa tamamlanır. </a:t>
            </a:r>
            <a:endParaRPr lang="tr-TR" sz="1200" b="1" dirty="0">
              <a:latin typeface="Arial Black" pitchFamily="34" charset="0"/>
            </a:endParaRPr>
          </a:p>
        </p:txBody>
      </p:sp>
      <p:sp>
        <p:nvSpPr>
          <p:cNvPr id="5" name="Bulut Belirtme Çizgisi 4"/>
          <p:cNvSpPr/>
          <p:nvPr/>
        </p:nvSpPr>
        <p:spPr>
          <a:xfrm>
            <a:off x="3275856" y="5701864"/>
            <a:ext cx="3035932" cy="996593"/>
          </a:xfrm>
          <a:prstGeom prst="cloudCallout">
            <a:avLst>
              <a:gd name="adj1" fmla="val 1731"/>
              <a:gd name="adj2" fmla="val -1828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latin typeface="Arial Black" pitchFamily="34" charset="0"/>
              </a:rPr>
              <a:t>Farklı renkleri/kültürleri, kendi şemsiyesi altında birleştirir.</a:t>
            </a:r>
            <a:endParaRPr lang="tr-TR" sz="1200" b="1" dirty="0">
              <a:latin typeface="Arial Black" pitchFamily="34" charset="0"/>
            </a:endParaRPr>
          </a:p>
        </p:txBody>
      </p:sp>
      <p:sp>
        <p:nvSpPr>
          <p:cNvPr id="8" name="Bulut Belirtme Çizgisi 7"/>
          <p:cNvSpPr/>
          <p:nvPr/>
        </p:nvSpPr>
        <p:spPr>
          <a:xfrm>
            <a:off x="317680" y="2448030"/>
            <a:ext cx="2087216" cy="1280127"/>
          </a:xfrm>
          <a:prstGeom prst="cloudCallout">
            <a:avLst>
              <a:gd name="adj1" fmla="val 134175"/>
              <a:gd name="adj2" fmla="val 68895"/>
            </a:avLst>
          </a:prstGeom>
          <a:solidFill>
            <a:schemeClr val="tx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  <a:latin typeface="Arial Black" pitchFamily="34" charset="0"/>
              </a:rPr>
              <a:t>Sarı: Entelektüel güç, zihinsel kalite, bolluk. </a:t>
            </a:r>
            <a:endParaRPr lang="tr-TR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Bulut Belirtme Çizgisi 8"/>
          <p:cNvSpPr/>
          <p:nvPr/>
        </p:nvSpPr>
        <p:spPr>
          <a:xfrm>
            <a:off x="683568" y="803302"/>
            <a:ext cx="2453178" cy="1373807"/>
          </a:xfrm>
          <a:prstGeom prst="cloudCallout">
            <a:avLst>
              <a:gd name="adj1" fmla="val 103253"/>
              <a:gd name="adj2" fmla="val 130350"/>
            </a:avLst>
          </a:prstGeom>
          <a:solidFill>
            <a:srgbClr val="33CC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00" b="1" dirty="0" smtClean="0">
                <a:latin typeface="Arial Black" pitchFamily="34" charset="0"/>
              </a:rPr>
              <a:t>Turkuaz: Türk mavisi. Sükunet, sonsuzluk, enginlik, dinginlik, yaşam sevgisi. </a:t>
            </a:r>
            <a:endParaRPr lang="tr-TR" sz="1000" b="1" dirty="0">
              <a:latin typeface="Arial Black" pitchFamily="34" charset="0"/>
            </a:endParaRPr>
          </a:p>
        </p:txBody>
      </p:sp>
      <p:sp>
        <p:nvSpPr>
          <p:cNvPr id="10" name="Bulut Belirtme Çizgisi 9"/>
          <p:cNvSpPr/>
          <p:nvPr/>
        </p:nvSpPr>
        <p:spPr>
          <a:xfrm>
            <a:off x="6588224" y="1750676"/>
            <a:ext cx="2126290" cy="1272323"/>
          </a:xfrm>
          <a:prstGeom prst="cloudCallout">
            <a:avLst>
              <a:gd name="adj1" fmla="val -108142"/>
              <a:gd name="adj2" fmla="val 12703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latin typeface="Arial Black" pitchFamily="34" charset="0"/>
              </a:rPr>
              <a:t>Turuncu: Önsezi, denge, iyimserlik, canlılık, neşe.</a:t>
            </a:r>
            <a:endParaRPr lang="tr-TR" sz="1100" b="1" dirty="0">
              <a:latin typeface="Arial Black" pitchFamily="34" charset="0"/>
            </a:endParaRPr>
          </a:p>
        </p:txBody>
      </p:sp>
      <p:sp>
        <p:nvSpPr>
          <p:cNvPr id="11" name="Bulut Belirtme Çizgisi 10"/>
          <p:cNvSpPr/>
          <p:nvPr/>
        </p:nvSpPr>
        <p:spPr>
          <a:xfrm>
            <a:off x="440131" y="4894791"/>
            <a:ext cx="2835725" cy="1077826"/>
          </a:xfrm>
          <a:prstGeom prst="cloudCallout">
            <a:avLst>
              <a:gd name="adj1" fmla="val 67927"/>
              <a:gd name="adj2" fmla="val -104653"/>
            </a:avLst>
          </a:prstGeom>
          <a:solidFill>
            <a:schemeClr val="bg1">
              <a:lumMod val="65000"/>
              <a:lumOff val="3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Gri: Tarafsızlık, objektiflik, alçakgönüllülük,  uzlaştırıcılık.</a:t>
            </a:r>
            <a:endParaRPr lang="tr-TR" sz="1200" b="1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Bulut Belirtme Çizgisi 11"/>
          <p:cNvSpPr/>
          <p:nvPr/>
        </p:nvSpPr>
        <p:spPr>
          <a:xfrm>
            <a:off x="6588224" y="3088094"/>
            <a:ext cx="2448272" cy="1062736"/>
          </a:xfrm>
          <a:prstGeom prst="cloudCallout">
            <a:avLst>
              <a:gd name="adj1" fmla="val -119474"/>
              <a:gd name="adj2" fmla="val 4303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latin typeface="Arial Black" pitchFamily="34" charset="0"/>
              </a:rPr>
              <a:t>Derneğimiz üç yapraklı yonca şansını taşır.</a:t>
            </a:r>
            <a:endParaRPr lang="tr-TR" sz="12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67133"/>
      </p:ext>
    </p:ext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Tural\Desktop\KEFDER\dizar\melek\485669_429113953771898_697491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764704"/>
            <a:ext cx="2284843" cy="2813246"/>
          </a:xfrm>
          <a:prstGeom prst="rect">
            <a:avLst/>
          </a:prstGeom>
          <a:noFill/>
        </p:spPr>
      </p:pic>
      <p:sp>
        <p:nvSpPr>
          <p:cNvPr id="9" name="İçerik Yer Tutucusu 1"/>
          <p:cNvSpPr>
            <a:spLocks noGrp="1"/>
          </p:cNvSpPr>
          <p:nvPr>
            <p:ph idx="1"/>
          </p:nvPr>
        </p:nvSpPr>
        <p:spPr>
          <a:xfrm>
            <a:off x="611560" y="260648"/>
            <a:ext cx="8229600" cy="517218"/>
          </a:xfrm>
        </p:spPr>
        <p:txBody>
          <a:bodyPr/>
          <a:lstStyle/>
          <a:p>
            <a:pPr algn="ctr">
              <a:buNone/>
            </a:pPr>
            <a:r>
              <a:rPr lang="tr-TR" sz="2000" b="1" dirty="0" smtClean="0"/>
              <a:t>LOGO/AMBLEM TASARIM YARIŞMASI SEÇİCİ KURULUMUZ</a:t>
            </a:r>
            <a:endParaRPr lang="tr-TR" sz="2000" b="1" dirty="0"/>
          </a:p>
        </p:txBody>
      </p:sp>
      <p:pic>
        <p:nvPicPr>
          <p:cNvPr id="2053" name="Picture 5" descr="C:\Users\Tural\Desktop\KEFDER\dizar\son\1013432_483010018448626_55651822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2160240" cy="2749983"/>
          </a:xfrm>
          <a:prstGeom prst="rect">
            <a:avLst/>
          </a:prstGeom>
          <a:noFill/>
        </p:spPr>
      </p:pic>
      <p:sp>
        <p:nvSpPr>
          <p:cNvPr id="4" name="Metin kutusu 3"/>
          <p:cNvSpPr txBox="1"/>
          <p:nvPr/>
        </p:nvSpPr>
        <p:spPr>
          <a:xfrm>
            <a:off x="0" y="3140968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Yard</a:t>
            </a:r>
            <a:r>
              <a:rPr lang="tr-TR" b="1" dirty="0" smtClean="0"/>
              <a:t>. Doç. Dr. </a:t>
            </a:r>
            <a:r>
              <a:rPr lang="tr-TR" b="1" dirty="0" err="1" smtClean="0"/>
              <a:t>Dizar</a:t>
            </a:r>
            <a:r>
              <a:rPr lang="tr-TR" b="1" dirty="0" smtClean="0"/>
              <a:t> E. ZENCİRCİ, Öğretim Üyesi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059832" y="314096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Doç. Dr. Melek ŞAHAN </a:t>
            </a:r>
          </a:p>
          <a:p>
            <a:pPr algn="ctr"/>
            <a:r>
              <a:rPr lang="tr-TR" b="1" dirty="0" smtClean="0"/>
              <a:t> Öğretim Üyesi</a:t>
            </a:r>
            <a:endParaRPr lang="tr-TR" b="1" dirty="0"/>
          </a:p>
        </p:txBody>
      </p:sp>
      <p:pic>
        <p:nvPicPr>
          <p:cNvPr id="8" name="Picture 11" descr="http://sphotos-e.ak.fbcdn.net/hphotos-ak-prn2/1381823_10152063178407378_582429421_n.jpg"/>
          <p:cNvPicPr>
            <a:picLocks noChangeAspect="1" noChangeArrowheads="1"/>
          </p:cNvPicPr>
          <p:nvPr/>
        </p:nvPicPr>
        <p:blipFill>
          <a:blip r:embed="rId4" cstate="print"/>
          <a:srcRect r="21739"/>
          <a:stretch>
            <a:fillRect/>
          </a:stretch>
        </p:blipFill>
        <p:spPr bwMode="auto">
          <a:xfrm>
            <a:off x="6660232" y="908720"/>
            <a:ext cx="2048363" cy="2664296"/>
          </a:xfrm>
          <a:prstGeom prst="rect">
            <a:avLst/>
          </a:prstGeom>
          <a:noFill/>
        </p:spPr>
      </p:pic>
      <p:sp>
        <p:nvSpPr>
          <p:cNvPr id="11" name="Metin kutusu 7"/>
          <p:cNvSpPr txBox="1"/>
          <p:nvPr/>
        </p:nvSpPr>
        <p:spPr>
          <a:xfrm>
            <a:off x="6155160" y="3212976"/>
            <a:ext cx="298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Mustafa ALBAYRAK</a:t>
            </a:r>
          </a:p>
          <a:p>
            <a:pPr algn="ctr"/>
            <a:r>
              <a:rPr lang="tr-TR" b="1" dirty="0" smtClean="0"/>
              <a:t>Resim Öğretmeni</a:t>
            </a:r>
            <a:endParaRPr lang="tr-TR" b="1" dirty="0"/>
          </a:p>
        </p:txBody>
      </p:sp>
      <p:pic>
        <p:nvPicPr>
          <p:cNvPr id="13" name="Picture 2" descr="C:\Users\Tural\Desktop\KEFDER\dizar\melek\mustafa\gülin\263813_234894513190827_32689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645024"/>
            <a:ext cx="2088232" cy="2909386"/>
          </a:xfrm>
          <a:prstGeom prst="rect">
            <a:avLst/>
          </a:prstGeom>
          <a:noFill/>
        </p:spPr>
      </p:pic>
      <p:pic>
        <p:nvPicPr>
          <p:cNvPr id="14" name="Picture 9" descr="http://sphotos-b.ak.fbcdn.net/hphotos-ak-prn1/312868_10150324954269259_59425491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789040"/>
            <a:ext cx="1872208" cy="2736304"/>
          </a:xfrm>
          <a:prstGeom prst="rect">
            <a:avLst/>
          </a:prstGeom>
          <a:noFill/>
        </p:spPr>
      </p:pic>
      <p:sp>
        <p:nvSpPr>
          <p:cNvPr id="15" name="Metin kutusu 10"/>
          <p:cNvSpPr txBox="1"/>
          <p:nvPr/>
        </p:nvSpPr>
        <p:spPr>
          <a:xfrm>
            <a:off x="-396552" y="573325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/>
              <a:t>Gülin</a:t>
            </a:r>
            <a:r>
              <a:rPr lang="tr-TR" b="1" dirty="0" smtClean="0"/>
              <a:t> ÇAKAL, </a:t>
            </a:r>
          </a:p>
          <a:p>
            <a:pPr algn="ctr"/>
            <a:r>
              <a:rPr lang="tr-TR" b="1" dirty="0" smtClean="0"/>
              <a:t>Resim Öğretmeni</a:t>
            </a:r>
          </a:p>
        </p:txBody>
      </p:sp>
      <p:sp>
        <p:nvSpPr>
          <p:cNvPr id="16" name="Metin kutusu 8"/>
          <p:cNvSpPr txBox="1"/>
          <p:nvPr/>
        </p:nvSpPr>
        <p:spPr>
          <a:xfrm>
            <a:off x="7020272" y="5733256"/>
            <a:ext cx="175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Nilgün VURAL</a:t>
            </a:r>
          </a:p>
          <a:p>
            <a:pPr algn="ctr"/>
            <a:r>
              <a:rPr lang="tr-TR" b="1" dirty="0" smtClean="0"/>
              <a:t>Ressam</a:t>
            </a:r>
            <a:endParaRPr lang="tr-TR" b="1" dirty="0"/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1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photos-a.ak.fbcdn.net/hphotos-ak-ash3/1469770_674691119229424_135249271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92888" cy="585065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tr-TR" sz="7000" b="1" i="1" dirty="0" smtClean="0"/>
              <a:t>Derneğimizin Nüvesi</a:t>
            </a:r>
            <a:endParaRPr lang="tr-TR" sz="7000" b="1" i="1" dirty="0"/>
          </a:p>
        </p:txBody>
      </p:sp>
      <p:sp>
        <p:nvSpPr>
          <p:cNvPr id="4" name="1 İçerik Yer Tutucusu"/>
          <p:cNvSpPr>
            <a:spLocks noGrp="1"/>
          </p:cNvSpPr>
          <p:nvPr>
            <p:ph idx="1"/>
          </p:nvPr>
        </p:nvSpPr>
        <p:spPr>
          <a:xfrm>
            <a:off x="971600" y="3500438"/>
            <a:ext cx="8172400" cy="18007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dirty="0" smtClean="0">
                <a:latin typeface="Arial Black" pitchFamily="34" charset="0"/>
              </a:rPr>
              <a:t>İzmir Amatör İngilizce Konuşma Kulübü </a:t>
            </a:r>
          </a:p>
          <a:p>
            <a:pPr marL="0" indent="0" algn="ctr">
              <a:buNone/>
            </a:pPr>
            <a:r>
              <a:rPr lang="tr-TR" sz="4800" dirty="0" err="1" smtClean="0">
                <a:latin typeface="Arial Black" pitchFamily="34" charset="0"/>
              </a:rPr>
              <a:t>A</a:t>
            </a:r>
            <a:r>
              <a:rPr lang="tr-TR" dirty="0" err="1" smtClean="0">
                <a:latin typeface="Arial Black" pitchFamily="34" charset="0"/>
              </a:rPr>
              <a:t>mateur</a:t>
            </a:r>
            <a:r>
              <a:rPr lang="tr-TR" dirty="0" smtClean="0">
                <a:latin typeface="Arial Black" pitchFamily="34" charset="0"/>
              </a:rPr>
              <a:t> </a:t>
            </a:r>
            <a:r>
              <a:rPr lang="tr-TR" sz="5200" dirty="0" smtClean="0">
                <a:latin typeface="Arial Black" pitchFamily="34" charset="0"/>
              </a:rPr>
              <a:t>E</a:t>
            </a:r>
            <a:r>
              <a:rPr lang="tr-TR" dirty="0" smtClean="0">
                <a:latin typeface="Arial Black" pitchFamily="34" charset="0"/>
              </a:rPr>
              <a:t>nglish </a:t>
            </a:r>
            <a:r>
              <a:rPr lang="tr-TR" sz="5200" dirty="0" err="1" smtClean="0">
                <a:latin typeface="Arial Black" pitchFamily="34" charset="0"/>
              </a:rPr>
              <a:t>C</a:t>
            </a:r>
            <a:r>
              <a:rPr lang="tr-TR" dirty="0" err="1" smtClean="0">
                <a:latin typeface="Arial Black" pitchFamily="34" charset="0"/>
              </a:rPr>
              <a:t>onversation</a:t>
            </a:r>
            <a:r>
              <a:rPr lang="tr-TR" dirty="0" smtClean="0">
                <a:latin typeface="Arial Black" pitchFamily="34" charset="0"/>
              </a:rPr>
              <a:t> </a:t>
            </a:r>
            <a:r>
              <a:rPr lang="tr-TR" sz="5200" dirty="0" err="1" smtClean="0">
                <a:latin typeface="Arial Black" pitchFamily="34" charset="0"/>
              </a:rPr>
              <a:t>C</a:t>
            </a:r>
            <a:r>
              <a:rPr lang="tr-TR" dirty="0" err="1" smtClean="0">
                <a:latin typeface="Arial Black" pitchFamily="34" charset="0"/>
              </a:rPr>
              <a:t>lub</a:t>
            </a:r>
            <a:endParaRPr lang="tr-TR" dirty="0" smtClean="0">
              <a:latin typeface="Arial Black" pitchFamily="34" charset="0"/>
            </a:endParaRPr>
          </a:p>
          <a:p>
            <a:pPr algn="ctr">
              <a:buNone/>
            </a:pPr>
            <a:endParaRPr lang="tr-TR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44091" y="404664"/>
            <a:ext cx="8229600" cy="678904"/>
          </a:xfrm>
        </p:spPr>
        <p:txBody>
          <a:bodyPr>
            <a:normAutofit/>
          </a:bodyPr>
          <a:lstStyle/>
          <a:p>
            <a:pPr algn="ctr"/>
            <a:r>
              <a:rPr lang="tr-TR" sz="2600" dirty="0" smtClean="0">
                <a:latin typeface="Arial Black" pitchFamily="34" charset="0"/>
              </a:rPr>
              <a:t>Derken, ailemiz büyümeye başladı…</a:t>
            </a:r>
            <a:endParaRPr lang="tr-TR" sz="2600" dirty="0">
              <a:latin typeface="Arial Black" pitchFamily="34" charset="0"/>
            </a:endParaRPr>
          </a:p>
        </p:txBody>
      </p:sp>
      <p:pic>
        <p:nvPicPr>
          <p:cNvPr id="24580" name="Picture 4" descr="http://sphotos-c.ak.fbcdn.net/hphotos-ak-ash2/402592_10151148344148592_154082970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482936" cy="2612202"/>
          </a:xfrm>
          <a:prstGeom prst="rect">
            <a:avLst/>
          </a:prstGeom>
          <a:noFill/>
        </p:spPr>
      </p:pic>
      <p:pic>
        <p:nvPicPr>
          <p:cNvPr id="24584" name="Picture 8" descr="http://sphotos-b.ak.fbcdn.net/hphotos-ak-ash3/578380_10150782928832626_30943541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581377" cy="2686033"/>
          </a:xfrm>
          <a:prstGeom prst="rect">
            <a:avLst/>
          </a:prstGeom>
          <a:noFill/>
        </p:spPr>
      </p:pic>
      <p:pic>
        <p:nvPicPr>
          <p:cNvPr id="5" name="Picture 2" descr="http://sphotos-d.ak.fbcdn.net/hphotos-ak-prn1/27924_10151291451967305_846037549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96744" cy="47251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photos-e.ak.fbcdn.net/hphotos-ak-ash3/74748_10150782982222626_1994666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136904" cy="4968552"/>
          </a:xfrm>
          <a:prstGeom prst="rect">
            <a:avLst/>
          </a:prstGeom>
          <a:noFill/>
        </p:spPr>
      </p:pic>
      <p:sp>
        <p:nvSpPr>
          <p:cNvPr id="4" name="Metin kutusu 3"/>
          <p:cNvSpPr txBox="1"/>
          <p:nvPr/>
        </p:nvSpPr>
        <p:spPr>
          <a:xfrm>
            <a:off x="-141063" y="404664"/>
            <a:ext cx="92676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200" b="1" dirty="0" smtClean="0">
                <a:latin typeface="Arial Black" pitchFamily="34" charset="0"/>
              </a:rPr>
              <a:t>Farklı mesleklerden, farklı iklimlerden olmamıza rağmen;</a:t>
            </a:r>
          </a:p>
          <a:p>
            <a:pPr algn="ctr"/>
            <a:r>
              <a:rPr lang="tr-TR" sz="2200" b="1" dirty="0" smtClean="0">
                <a:latin typeface="Arial Black" pitchFamily="34" charset="0"/>
              </a:rPr>
              <a:t>ortak ilgi alanları ve ortak  kültürel zevkleri olan </a:t>
            </a:r>
          </a:p>
          <a:p>
            <a:pPr algn="ctr"/>
            <a:r>
              <a:rPr lang="tr-TR" sz="2200" b="1" dirty="0" smtClean="0">
                <a:latin typeface="Arial Black" pitchFamily="34" charset="0"/>
              </a:rPr>
              <a:t>7 kişilik bir grup olduğumuzu fark ettik.  </a:t>
            </a: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tr-TR" sz="3200" dirty="0" smtClean="0">
                <a:latin typeface="Arial Black" pitchFamily="34" charset="0"/>
              </a:rPr>
              <a:t>Kültürel farklılıkları buluşturan çalışmaların, </a:t>
            </a:r>
            <a:br>
              <a:rPr lang="tr-TR" sz="3200" dirty="0" smtClean="0">
                <a:latin typeface="Arial Black" pitchFamily="34" charset="0"/>
              </a:rPr>
            </a:br>
            <a:r>
              <a:rPr lang="tr-TR" sz="3200" dirty="0" smtClean="0">
                <a:latin typeface="Arial Black" pitchFamily="34" charset="0"/>
              </a:rPr>
              <a:t>barış içinde bir arada yaşamaya katkısı olacağına inandık. </a:t>
            </a:r>
            <a:br>
              <a:rPr lang="tr-TR" sz="3200" dirty="0" smtClean="0">
                <a:latin typeface="Arial Black" pitchFamily="34" charset="0"/>
              </a:rPr>
            </a:br>
            <a:r>
              <a:rPr lang="tr-TR" sz="3200" dirty="0" smtClean="0">
                <a:latin typeface="Arial Black" pitchFamily="34" charset="0"/>
              </a:rPr>
              <a:t>Gökkuşağının 7 rengini taşıdığımıza…</a:t>
            </a:r>
            <a:endParaRPr lang="tr-TR" sz="3200" dirty="0"/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yriye KIZGINDEMİR\Desktop\GÜLİ-DERS VD\kefder\2014-burcl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8924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72000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  <a:buNone/>
            </a:pPr>
            <a:r>
              <a:rPr lang="tr-TR" sz="4000" dirty="0" smtClean="0">
                <a:latin typeface="Arial Black" pitchFamily="34" charset="0"/>
              </a:rPr>
              <a:t>Yıldızları da arkamıza aldık… </a:t>
            </a:r>
          </a:p>
          <a:p>
            <a:endParaRPr lang="tr-TR" sz="4000" dirty="0"/>
          </a:p>
        </p:txBody>
      </p:sp>
      <p:sp>
        <p:nvSpPr>
          <p:cNvPr id="6" name="5 Dikdörtgen"/>
          <p:cNvSpPr/>
          <p:nvPr/>
        </p:nvSpPr>
        <p:spPr>
          <a:xfrm>
            <a:off x="467544" y="5085184"/>
            <a:ext cx="8676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3000" dirty="0" smtClean="0">
                <a:latin typeface="Arial Black" pitchFamily="34" charset="0"/>
              </a:rPr>
              <a:t>Tüzük çalışmalarımızı</a:t>
            </a:r>
          </a:p>
          <a:p>
            <a:pPr algn="ctr">
              <a:buNone/>
            </a:pPr>
            <a:r>
              <a:rPr lang="tr-TR" sz="5000" dirty="0" smtClean="0">
                <a:latin typeface="Arial Black" pitchFamily="34" charset="0"/>
              </a:rPr>
              <a:t>12. 12. 12 </a:t>
            </a:r>
            <a:r>
              <a:rPr lang="tr-TR" sz="3000" dirty="0" smtClean="0">
                <a:latin typeface="Arial Black" pitchFamily="34" charset="0"/>
              </a:rPr>
              <a:t>tarihinde tamamladık.  </a:t>
            </a:r>
          </a:p>
        </p:txBody>
      </p:sp>
    </p:spTree>
    <p:extLst>
      <p:ext uri="{BB962C8B-B14F-4D97-AF65-F5344CB8AC3E}">
        <p14:creationId xmlns:p14="http://schemas.microsoft.com/office/powerpoint/2010/main" val="1628796968"/>
      </p:ext>
    </p:extLst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ral\Desktop\KEFDER\bu 7 kişi 24658_10151517066938592_96490196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 l="17187" t="4081" r="10156" b="9647"/>
          <a:stretch>
            <a:fillRect/>
          </a:stretch>
        </p:blipFill>
        <p:spPr bwMode="auto">
          <a:xfrm>
            <a:off x="500034" y="857232"/>
            <a:ext cx="8393957" cy="5595987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468198" y="142852"/>
            <a:ext cx="85747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000" b="1" i="1" dirty="0" smtClean="0"/>
              <a:t>12. 12. 12’de</a:t>
            </a:r>
            <a:r>
              <a:rPr lang="tr-TR" sz="2200" b="1" i="1" dirty="0" smtClean="0"/>
              <a:t> İzmir Valiliği Dernekler Masası’nca  kabul edilen </a:t>
            </a:r>
          </a:p>
          <a:p>
            <a:pPr algn="ctr"/>
            <a:r>
              <a:rPr lang="tr-TR" sz="2200" b="1" i="1" dirty="0" smtClean="0"/>
              <a:t>dosyamız,  kutlamayı hak etti …</a:t>
            </a:r>
            <a:endParaRPr lang="tr-TR" sz="2200" b="1" i="1" dirty="0"/>
          </a:p>
        </p:txBody>
      </p:sp>
      <p:pic>
        <p:nvPicPr>
          <p:cNvPr id="6" name="Picture 2" descr="http://sphotos-b.ak.fbcdn.net/hphotos-ak-frc3/164271_510066629056910_174664934_n.jpg?lvh=1"/>
          <p:cNvPicPr>
            <a:picLocks noChangeAspect="1" noChangeArrowheads="1"/>
          </p:cNvPicPr>
          <p:nvPr/>
        </p:nvPicPr>
        <p:blipFill rotWithShape="1">
          <a:blip r:embed="rId3" cstate="print"/>
          <a:srcRect l="2512" t="18195" r="2767" b="32563"/>
          <a:stretch/>
        </p:blipFill>
        <p:spPr bwMode="auto">
          <a:xfrm>
            <a:off x="557452" y="1196752"/>
            <a:ext cx="8396273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photos-b.ak.fbcdn.net/hphotos-ak-ash3/558907_10151552599893746_1873461596_n.jpg"/>
          <p:cNvPicPr>
            <a:picLocks noChangeAspect="1" noChangeArrowheads="1"/>
          </p:cNvPicPr>
          <p:nvPr/>
        </p:nvPicPr>
        <p:blipFill>
          <a:blip r:embed="rId2" cstate="print"/>
          <a:srcRect l="22222" t="28202" r="21637"/>
          <a:stretch>
            <a:fillRect/>
          </a:stretch>
        </p:blipFill>
        <p:spPr bwMode="auto">
          <a:xfrm>
            <a:off x="539552" y="0"/>
            <a:ext cx="7350140" cy="6237312"/>
          </a:xfrm>
          <a:prstGeom prst="rect">
            <a:avLst/>
          </a:prstGeom>
          <a:noFill/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23582" cy="958552"/>
          </a:xfrm>
        </p:spPr>
        <p:txBody>
          <a:bodyPr>
            <a:noAutofit/>
          </a:bodyPr>
          <a:lstStyle/>
          <a:p>
            <a:pPr algn="ctr"/>
            <a:r>
              <a:rPr lang="tr-TR" sz="2000" dirty="0" smtClean="0">
                <a:latin typeface="Arial Black" pitchFamily="34" charset="0"/>
              </a:rPr>
              <a:t>Bu arada, dernek çatısı altında 1 yaşını dolduran </a:t>
            </a:r>
            <a:br>
              <a:rPr lang="tr-TR" sz="2000" dirty="0" smtClean="0">
                <a:latin typeface="Arial Black" pitchFamily="34" charset="0"/>
              </a:rPr>
            </a:br>
            <a:r>
              <a:rPr lang="tr-TR" sz="2000" dirty="0" smtClean="0">
                <a:latin typeface="Arial Black" pitchFamily="34" charset="0"/>
              </a:rPr>
              <a:t>Konuşma Kulübümüz, mekanlara sığmaz oldu. </a:t>
            </a:r>
            <a:br>
              <a:rPr lang="tr-TR" sz="2000" dirty="0" smtClean="0">
                <a:latin typeface="Arial Black" pitchFamily="34" charset="0"/>
              </a:rPr>
            </a:br>
            <a:endParaRPr lang="tr-TR" sz="2000" dirty="0">
              <a:latin typeface="Arial Black" pitchFamily="34" charset="0"/>
            </a:endParaRPr>
          </a:p>
        </p:txBody>
      </p:sp>
      <p:pic>
        <p:nvPicPr>
          <p:cNvPr id="22532" name="Picture 4" descr="http://sphotos-d.ak.fbcdn.net/hphotos-ak-frc3/383168_10151533784423617_32357929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93671"/>
            <a:ext cx="6620291" cy="5140660"/>
          </a:xfrm>
          <a:prstGeom prst="rect">
            <a:avLst/>
          </a:prstGeom>
          <a:noFill/>
        </p:spPr>
      </p:pic>
      <p:pic>
        <p:nvPicPr>
          <p:cNvPr id="8" name="Picture 6" descr="http://sphotos-e.ak.fbcdn.net/hphotos-ak-ash3/1379682_576614265735479_196837324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4480" y="1457788"/>
            <a:ext cx="7509520" cy="5632140"/>
          </a:xfrm>
          <a:prstGeom prst="rect">
            <a:avLst/>
          </a:prstGeom>
          <a:noFill/>
        </p:spPr>
      </p:pic>
      <p:pic>
        <p:nvPicPr>
          <p:cNvPr id="11" name="Picture 10" descr="http://sphotos-d.ak.fbcdn.net/hphotos-ak-ash3/537013_599262656803973_327191976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4546" y="909700"/>
            <a:ext cx="7207854" cy="5405890"/>
          </a:xfrm>
          <a:prstGeom prst="rect">
            <a:avLst/>
          </a:prstGeom>
          <a:noFill/>
        </p:spPr>
      </p:pic>
      <p:pic>
        <p:nvPicPr>
          <p:cNvPr id="13" name="Picture 2" descr="http://sphotos-h.ak.fbcdn.net/hphotos-ak-prn2/1385054_594918793905026_20195291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24744"/>
            <a:ext cx="9144000" cy="61211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animClr clrSpc="rgb" dir="cw">
                                      <p:cBhvr>
                                        <p:cTn id="8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CC"/>
                                      </p:to>
                                    </p:animClr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1262</TotalTime>
  <Words>480</Words>
  <Application>Microsoft Office PowerPoint</Application>
  <PresentationFormat>Ekran Gösterisi (4:3)</PresentationFormat>
  <Paragraphs>66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Kağıt</vt:lpstr>
      <vt:lpstr> KEFDER</vt:lpstr>
      <vt:lpstr>Her şey, İngilizce’yi  anlayan ama konuşamayan (!) 3 kişinin, kurslara artık para vermek istememesiyle başladı… </vt:lpstr>
      <vt:lpstr>Derneğimizin Nüvesi</vt:lpstr>
      <vt:lpstr>Derken, ailemiz büyümeye başladı…</vt:lpstr>
      <vt:lpstr>PowerPoint Sunusu</vt:lpstr>
      <vt:lpstr>Kültürel farklılıkları buluşturan çalışmaların,  barış içinde bir arada yaşamaya katkısı olacağına inandık.  Gökkuşağının 7 rengini taşıdığımıza…</vt:lpstr>
      <vt:lpstr>PowerPoint Sunusu</vt:lpstr>
      <vt:lpstr>PowerPoint Sunusu</vt:lpstr>
      <vt:lpstr>Bu arada, dernek çatısı altında 1 yaşını dolduran  Konuşma Kulübümüz, mekanlara sığmaz oldu.  </vt:lpstr>
      <vt:lpstr>PowerPoint Sunusu</vt:lpstr>
      <vt:lpstr>MİSYONUMUZ</vt:lpstr>
      <vt:lpstr>VİZYONUMUZ</vt:lpstr>
      <vt:lpstr>Sonra WEB Sitemizi Kurduk…</vt:lpstr>
      <vt:lpstr>“Kurduk” dediysek, çalışkan dernek üyemiz Cafer DOĞAN ve derneğimize dışarıdan lojistik destek veren  Tuncer ASAN sağ olsun… </vt:lpstr>
      <vt:lpstr>Başka Derneklerle Tanışma Toplantıları Yaptık.</vt:lpstr>
      <vt:lpstr>Ulusal Düzeyde “Logo/Amblem Tasarım Yarışması” Düzenledik.  Ancak Ödüle Layık Eser Bulamadık.</vt:lpstr>
      <vt:lpstr>Seçici Kurulun önerileri arasından Sn. Mustafa ALBAYRAK tarafından tasarlanan çalışmayı dernek logomuz olarak belirledik.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Tural</dc:creator>
  <cp:lastModifiedBy>Cafer DOĞAN</cp:lastModifiedBy>
  <cp:revision>95</cp:revision>
  <dcterms:created xsi:type="dcterms:W3CDTF">2013-12-09T19:11:17Z</dcterms:created>
  <dcterms:modified xsi:type="dcterms:W3CDTF">2013-12-18T14:44:57Z</dcterms:modified>
</cp:coreProperties>
</file>